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27640" y="4244400"/>
            <a:ext cx="67111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426672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82764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15541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3"/>
          <a:stretch/>
        </p:blipFill>
        <p:spPr>
          <a:xfrm>
            <a:off x="15541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484560" y="452880"/>
            <a:ext cx="705492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82764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26672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827640" y="4244400"/>
            <a:ext cx="67111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827640" y="4244400"/>
            <a:ext cx="67111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426672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82764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15541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3"/>
          <a:stretch/>
        </p:blipFill>
        <p:spPr>
          <a:xfrm>
            <a:off x="15541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484560" y="452880"/>
            <a:ext cx="705492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82764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426672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827640" y="4244400"/>
            <a:ext cx="67111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827640" y="4244400"/>
            <a:ext cx="67111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426672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82764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34" name="" descr=""/>
          <p:cNvPicPr/>
          <p:nvPr/>
        </p:nvPicPr>
        <p:blipFill>
          <a:blip r:embed="rId2"/>
          <a:stretch/>
        </p:blipFill>
        <p:spPr>
          <a:xfrm>
            <a:off x="15541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135" name="" descr=""/>
          <p:cNvPicPr/>
          <p:nvPr/>
        </p:nvPicPr>
        <p:blipFill>
          <a:blip r:embed="rId3"/>
          <a:stretch/>
        </p:blipFill>
        <p:spPr>
          <a:xfrm>
            <a:off x="15541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484560" y="452880"/>
            <a:ext cx="705492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82764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266720" y="424440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2764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266720" y="2053080"/>
            <a:ext cx="32749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27640" y="4244400"/>
            <a:ext cx="67111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7200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/>
          </a:p>
        </p:txBody>
      </p:sp>
      <p:sp>
        <p:nvSpPr>
          <p:cNvPr id="7" name="PlaceHolder 8"/>
          <p:cNvSpPr>
            <a:spLocks noGrp="1"/>
          </p:cNvSpPr>
          <p:nvPr>
            <p:ph type="subTitle"/>
          </p:nvPr>
        </p:nvSpPr>
        <p:spPr>
          <a:xfrm>
            <a:off x="866520" y="4777560"/>
            <a:ext cx="6620760" cy="8611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IN" sz="2000" strike="noStrike" cap="all">
                <a:solidFill>
                  <a:srgbClr val="8ad0d6"/>
                </a:solidFill>
                <a:latin typeface="Century Gothic"/>
              </a:rPr>
              <a:t>Click to edit Master subtitle style</a:t>
            </a:r>
            <a:endParaRPr/>
          </a:p>
        </p:txBody>
      </p:sp>
      <p:sp>
        <p:nvSpPr>
          <p:cNvPr id="8" name="PlaceHolder 9"/>
          <p:cNvSpPr>
            <a:spLocks noGrp="1"/>
          </p:cNvSpPr>
          <p:nvPr>
            <p:ph type="dt"/>
          </p:nvPr>
        </p:nvSpPr>
        <p:spPr>
          <a:xfrm rot="5400000">
            <a:off x="7495200" y="1828800"/>
            <a:ext cx="990360" cy="2282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IN" sz="1100" strike="noStrike">
                <a:solidFill>
                  <a:srgbClr val="ffffff"/>
                </a:solidFill>
                <a:latin typeface="Century Gothic"/>
              </a:rPr>
              <a:t>13/05/16</a:t>
            </a:r>
            <a:endParaRPr/>
          </a:p>
        </p:txBody>
      </p:sp>
      <p:sp>
        <p:nvSpPr>
          <p:cNvPr id="9" name="PlaceHolder 10"/>
          <p:cNvSpPr>
            <a:spLocks noGrp="1"/>
          </p:cNvSpPr>
          <p:nvPr>
            <p:ph type="ftr"/>
          </p:nvPr>
        </p:nvSpPr>
        <p:spPr>
          <a:xfrm rot="5400000">
            <a:off x="6233400" y="3263400"/>
            <a:ext cx="3859560" cy="228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10" name="PlaceHolder 11"/>
          <p:cNvSpPr>
            <a:spLocks noGrp="1"/>
          </p:cNvSpPr>
          <p:nvPr>
            <p:ph type="sldNum"/>
          </p:nvPr>
        </p:nvSpPr>
        <p:spPr>
          <a:xfrm>
            <a:off x="7766280" y="295560"/>
            <a:ext cx="62856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561DEC46-CDDE-45C4-B12E-A1E6DA08665B}" type="slidenum">
              <a:rPr lang="en-IN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11" name="PlaceHolder 1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6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629928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2"/>
          <p:cNvSpPr/>
          <p:nvPr/>
        </p:nvSpPr>
        <p:spPr>
          <a:xfrm>
            <a:off x="5689800" y="-45720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CustomShape 3"/>
          <p:cNvSpPr/>
          <p:nvPr/>
        </p:nvSpPr>
        <p:spPr>
          <a:xfrm>
            <a:off x="6299280" y="609588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-15408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CustomShape 5"/>
          <p:cNvSpPr/>
          <p:nvPr/>
        </p:nvSpPr>
        <p:spPr>
          <a:xfrm>
            <a:off x="-83988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CustomShape 6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" name="PlaceHolder 7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/>
          </a:p>
        </p:txBody>
      </p:sp>
      <p:sp>
        <p:nvSpPr>
          <p:cNvPr id="53" name="PlaceHolder 8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54" name="PlaceHolder 9"/>
          <p:cNvSpPr>
            <a:spLocks noGrp="1"/>
          </p:cNvSpPr>
          <p:nvPr>
            <p:ph type="dt"/>
          </p:nvPr>
        </p:nvSpPr>
        <p:spPr>
          <a:xfrm rot="5400000">
            <a:off x="7495200" y="1828800"/>
            <a:ext cx="990360" cy="2282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IN" sz="1100" strike="noStrike">
                <a:solidFill>
                  <a:srgbClr val="ffffff"/>
                </a:solidFill>
                <a:latin typeface="Century Gothic"/>
              </a:rPr>
              <a:t>13/05/16</a:t>
            </a:r>
            <a:endParaRPr/>
          </a:p>
        </p:txBody>
      </p:sp>
      <p:sp>
        <p:nvSpPr>
          <p:cNvPr id="55" name="PlaceHolder 10"/>
          <p:cNvSpPr>
            <a:spLocks noGrp="1"/>
          </p:cNvSpPr>
          <p:nvPr>
            <p:ph type="ftr"/>
          </p:nvPr>
        </p:nvSpPr>
        <p:spPr>
          <a:xfrm rot="5400000">
            <a:off x="6233400" y="3263400"/>
            <a:ext cx="3859560" cy="228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56" name="PlaceHolder 11"/>
          <p:cNvSpPr>
            <a:spLocks noGrp="1"/>
          </p:cNvSpPr>
          <p:nvPr>
            <p:ph type="sldNum"/>
          </p:nvPr>
        </p:nvSpPr>
        <p:spPr>
          <a:xfrm>
            <a:off x="7766280" y="295560"/>
            <a:ext cx="62856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D7F3F127-30EE-4D48-B79B-8B2E8D999D33}" type="slidenum">
              <a:rPr lang="en-IN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629928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2" name="CustomShape 2"/>
          <p:cNvSpPr/>
          <p:nvPr/>
        </p:nvSpPr>
        <p:spPr>
          <a:xfrm>
            <a:off x="5689800" y="-45720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3" name="CustomShape 3"/>
          <p:cNvSpPr/>
          <p:nvPr/>
        </p:nvSpPr>
        <p:spPr>
          <a:xfrm>
            <a:off x="6299280" y="609588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4" name="CustomShape 4"/>
          <p:cNvSpPr/>
          <p:nvPr/>
        </p:nvSpPr>
        <p:spPr>
          <a:xfrm>
            <a:off x="-15408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5" name="CustomShape 5"/>
          <p:cNvSpPr/>
          <p:nvPr/>
        </p:nvSpPr>
        <p:spPr>
          <a:xfrm>
            <a:off x="-83988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6" name="CustomShape 6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7" name="PlaceHolder 7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/>
          </a:p>
        </p:txBody>
      </p:sp>
      <p:sp>
        <p:nvSpPr>
          <p:cNvPr id="98" name="PlaceHolder 8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99" name="PlaceHolder 9"/>
          <p:cNvSpPr>
            <a:spLocks noGrp="1"/>
          </p:cNvSpPr>
          <p:nvPr>
            <p:ph type="dt"/>
          </p:nvPr>
        </p:nvSpPr>
        <p:spPr>
          <a:xfrm rot="5400000">
            <a:off x="7495200" y="1828800"/>
            <a:ext cx="990360" cy="2282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IN" sz="1100" strike="noStrike">
                <a:solidFill>
                  <a:srgbClr val="ffffff"/>
                </a:solidFill>
                <a:latin typeface="Century Gothic"/>
              </a:rPr>
              <a:t>13/05/16</a:t>
            </a:r>
            <a:endParaRPr/>
          </a:p>
        </p:txBody>
      </p:sp>
      <p:sp>
        <p:nvSpPr>
          <p:cNvPr id="100" name="PlaceHolder 10"/>
          <p:cNvSpPr>
            <a:spLocks noGrp="1"/>
          </p:cNvSpPr>
          <p:nvPr>
            <p:ph type="ftr"/>
          </p:nvPr>
        </p:nvSpPr>
        <p:spPr>
          <a:xfrm rot="5400000">
            <a:off x="6233400" y="3263400"/>
            <a:ext cx="3859560" cy="228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101" name="PlaceHolder 11"/>
          <p:cNvSpPr>
            <a:spLocks noGrp="1"/>
          </p:cNvSpPr>
          <p:nvPr>
            <p:ph type="sldNum"/>
          </p:nvPr>
        </p:nvSpPr>
        <p:spPr>
          <a:xfrm>
            <a:off x="7766280" y="295560"/>
            <a:ext cx="62856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AF300520-FBAF-488D-9E87-693542731EBF}" type="slidenum">
              <a:rPr lang="en-IN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483840" y="1080000"/>
            <a:ext cx="8444160" cy="2401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lang="en-US" sz="3200" strike="noStrike">
                <a:solidFill>
                  <a:srgbClr val="ebebeb"/>
                </a:solidFill>
                <a:latin typeface="Century Gothic"/>
              </a:rPr>
              <a:t>TIME - TABLE MANAGEMENT SOFTWARE</a:t>
            </a:r>
            <a:endParaRPr/>
          </a:p>
        </p:txBody>
      </p:sp>
      <p:sp>
        <p:nvSpPr>
          <p:cNvPr id="137" name="TextShape 2"/>
          <p:cNvSpPr txBox="1"/>
          <p:nvPr/>
        </p:nvSpPr>
        <p:spPr>
          <a:xfrm>
            <a:off x="864000" y="3600000"/>
            <a:ext cx="6711120" cy="27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lang="en-US" sz="2400" strike="noStrike" cap="all">
                <a:solidFill>
                  <a:srgbClr val="8ad0d6"/>
                </a:solidFill>
                <a:latin typeface="Century Gothic"/>
              </a:rPr>
              <a:t>Group - ce4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 strike="noStrike" cap="all">
                <a:solidFill>
                  <a:srgbClr val="8ad0d6"/>
                </a:solidFill>
                <a:latin typeface="Century Gothic"/>
              </a:rPr>
              <a:t>SOURABH LIMBORE (111203031)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 cap="all">
                <a:solidFill>
                  <a:srgbClr val="8ad0d6"/>
                </a:solidFill>
                <a:latin typeface="Century Gothic"/>
              </a:rPr>
              <a:t> </a:t>
            </a:r>
            <a:r>
              <a:rPr lang="en-US" sz="2000" strike="noStrike" cap="all">
                <a:solidFill>
                  <a:srgbClr val="8ad0d6"/>
                </a:solidFill>
                <a:latin typeface="Century Gothic"/>
              </a:rPr>
              <a:t>AADESH MAGARE (111203032)</a:t>
            </a:r>
            <a:endParaRPr/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3600" strike="noStrike">
                <a:solidFill>
                  <a:srgbClr val="ebebeb"/>
                </a:solidFill>
                <a:latin typeface="Century Gothic"/>
              </a:rPr>
              <a:t>Supported Constraints</a:t>
            </a:r>
            <a:endParaRPr/>
          </a:p>
        </p:txBody>
      </p:sp>
      <p:sp>
        <p:nvSpPr>
          <p:cNvPr id="155" name="TextShape 2"/>
          <p:cNvSpPr txBox="1"/>
          <p:nvPr/>
        </p:nvSpPr>
        <p:spPr>
          <a:xfrm>
            <a:off x="827640" y="2053080"/>
            <a:ext cx="671112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2400" strike="noStrike">
                <a:solidFill>
                  <a:srgbClr val="ffffff"/>
                </a:solidFill>
                <a:latin typeface="Century Gothic"/>
              </a:rPr>
              <a:t>Hard Constraints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No clashes in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teacher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/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venue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/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class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timetable.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Batches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should not clash with its class timetable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Allocated hours should not exceed maximum number of hours for subject.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785880" y="1143000"/>
            <a:ext cx="671112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2400" strike="noStrike">
                <a:solidFill>
                  <a:srgbClr val="ffffff"/>
                </a:solidFill>
                <a:latin typeface="Century Gothic"/>
              </a:rPr>
              <a:t>Soft Constraints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Maximum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teacher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workload.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Venue-Class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capacity checking.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Compulsory lunch break for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class / batch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Allocated hours should not be less than specified number of hours for the subject.</a:t>
            </a:r>
            <a:endParaRPr/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500040" y="785880"/>
            <a:ext cx="7054920" cy="1118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3600" strike="noStrike">
                <a:solidFill>
                  <a:srgbClr val="ebebeb"/>
                </a:solidFill>
                <a:latin typeface="Century Gothic"/>
              </a:rPr>
              <a:t>Implementation</a:t>
            </a:r>
            <a:endParaRPr/>
          </a:p>
        </p:txBody>
      </p:sp>
      <p:sp>
        <p:nvSpPr>
          <p:cNvPr id="158" name="TextShape 2"/>
          <p:cNvSpPr txBox="1"/>
          <p:nvPr/>
        </p:nvSpPr>
        <p:spPr>
          <a:xfrm>
            <a:off x="827640" y="2053080"/>
            <a:ext cx="6711120" cy="3947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2400" strike="noStrike">
                <a:solidFill>
                  <a:srgbClr val="ffffff"/>
                </a:solidFill>
                <a:latin typeface="Century Gothic"/>
              </a:rPr>
              <a:t>Front End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Grid :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wx.grid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Windows :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wx.dialog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List :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wx.Listctrl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 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Panels :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wx.lib.scrolledpane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Dropdown :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wx.ComboBox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Titles :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wx.StaticText</a:t>
            </a:r>
            <a:endParaRPr/>
          </a:p>
        </p:txBody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icture 3" descr=""/>
          <p:cNvPicPr/>
          <p:nvPr/>
        </p:nvPicPr>
        <p:blipFill>
          <a:blip r:embed="rId1"/>
          <a:stretch/>
        </p:blipFill>
        <p:spPr>
          <a:xfrm>
            <a:off x="0" y="214200"/>
            <a:ext cx="9143640" cy="578628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857160" y="1214280"/>
            <a:ext cx="6711120" cy="4605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2400" strike="noStrike">
                <a:solidFill>
                  <a:srgbClr val="ffffff"/>
                </a:solidFill>
                <a:latin typeface="Century Gothic"/>
              </a:rPr>
              <a:t>Back end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Backend provides following functions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Insert a normal entry.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Add new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teacher / venue / class.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Remove entry.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Find venue utilization.</a:t>
            </a:r>
            <a:endParaRPr/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57160" y="1571760"/>
            <a:ext cx="6711120" cy="4500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Export in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ods, pdf, html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format.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Verify constraints.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Insert lunch entry.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Exceptions :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trike="noStrike">
                <a:solidFill>
                  <a:srgbClr val="ffffff"/>
                </a:solidFill>
                <a:latin typeface="Century Gothic"/>
              </a:rPr>
              <a:t>ExistingEntry exception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trike="noStrike">
                <a:solidFill>
                  <a:srgbClr val="ffffff"/>
                </a:solidFill>
                <a:latin typeface="Century Gothic"/>
              </a:rPr>
              <a:t>ExtraWorkLoad exception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trike="noStrike">
                <a:solidFill>
                  <a:srgbClr val="ffffff"/>
                </a:solidFill>
                <a:latin typeface="Century Gothic"/>
              </a:rPr>
              <a:t>LimitForSubject exception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trike="noStrike">
                <a:solidFill>
                  <a:srgbClr val="ffffff"/>
                </a:solidFill>
                <a:latin typeface="Century Gothic"/>
              </a:rPr>
              <a:t>DailyWorkLoad exception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642960" y="1000080"/>
            <a:ext cx="7054920" cy="9756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3600" strike="noStrike">
                <a:solidFill>
                  <a:srgbClr val="ebebeb"/>
                </a:solidFill>
                <a:latin typeface="Century Gothic"/>
              </a:rPr>
              <a:t>Future scope :</a:t>
            </a:r>
            <a:r>
              <a:rPr lang="en-US" sz="3600" strike="noStrike">
                <a:solidFill>
                  <a:srgbClr val="ebebeb"/>
                </a:solidFill>
                <a:latin typeface="Century Gothic"/>
              </a:rPr>
              <a:t>
</a:t>
            </a:r>
            <a:endParaRPr/>
          </a:p>
        </p:txBody>
      </p:sp>
      <p:sp>
        <p:nvSpPr>
          <p:cNvPr id="163" name="TextShape 2"/>
          <p:cNvSpPr txBox="1"/>
          <p:nvPr/>
        </p:nvSpPr>
        <p:spPr>
          <a:xfrm>
            <a:off x="1000080" y="2286000"/>
            <a:ext cx="6711120" cy="3071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Automatic timetable generation.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Port to a web-platform.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Improvements in GUI.</a:t>
            </a:r>
            <a:endParaRPr/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71360" y="21430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Thank You</a:t>
            </a:r>
            <a:endParaRPr/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500040" y="92880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Background</a:t>
            </a:r>
            <a:endParaRPr/>
          </a:p>
        </p:txBody>
      </p:sp>
      <p:sp>
        <p:nvSpPr>
          <p:cNvPr id="139" name="TextShape 2"/>
          <p:cNvSpPr txBox="1"/>
          <p:nvPr/>
        </p:nvSpPr>
        <p:spPr>
          <a:xfrm>
            <a:off x="827640" y="2053080"/>
            <a:ext cx="671112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All educational institutes require time table for their proper functioning.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Educational institutes regularly face problem of timetable generation / maintenance.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Manual timetable scheduling is time and effort consuming task.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Present solutions to the problem follow fully automated or manual approach  and doesn’t support personalization.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357120" y="571320"/>
            <a:ext cx="7054920" cy="9043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ABSTRACT</a:t>
            </a: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
</a:t>
            </a:r>
            <a:endParaRPr/>
          </a:p>
        </p:txBody>
      </p:sp>
      <p:sp>
        <p:nvSpPr>
          <p:cNvPr id="141" name="TextShape 2"/>
          <p:cNvSpPr txBox="1"/>
          <p:nvPr/>
        </p:nvSpPr>
        <p:spPr>
          <a:xfrm>
            <a:off x="785880" y="1714320"/>
            <a:ext cx="7143480" cy="48574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Timetable generation belongs to the class of combinatorial optimization problems. We have implemented a semi automated approach for solving this constraint heavy problem for educational institutes like College of Engineering Pune (COEP). It  will allow the users to make time table as per his/her choice while ensuring that no constraints are violated.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We have developed a desktop application using Object Oriented Programming paradigm with a user friendly interface.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LITERATURE REVIEW</a:t>
            </a:r>
            <a:endParaRPr/>
          </a:p>
        </p:txBody>
      </p:sp>
      <p:sp>
        <p:nvSpPr>
          <p:cNvPr id="143" name="TextShape 2"/>
          <p:cNvSpPr txBox="1"/>
          <p:nvPr/>
        </p:nvSpPr>
        <p:spPr>
          <a:xfrm>
            <a:off x="714240" y="1571760"/>
            <a:ext cx="6711120" cy="10184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Existing solutions like FET , aSc Timetable and Mimosa Scheduling Software</a:t>
            </a:r>
            <a:endParaRPr/>
          </a:p>
        </p:txBody>
      </p:sp>
      <p:graphicFrame>
        <p:nvGraphicFramePr>
          <p:cNvPr id="144" name="Table 3"/>
          <p:cNvGraphicFramePr/>
          <p:nvPr/>
        </p:nvGraphicFramePr>
        <p:xfrm>
          <a:off x="285840" y="2428920"/>
          <a:ext cx="8500680" cy="3756240"/>
        </p:xfrm>
        <a:graphic>
          <a:graphicData uri="http://schemas.openxmlformats.org/drawingml/2006/table">
            <a:tbl>
              <a:tblPr/>
              <a:tblGrid>
                <a:gridCol w="2500200"/>
                <a:gridCol w="2286000"/>
                <a:gridCol w="1857240"/>
                <a:gridCol w="1857240"/>
              </a:tblGrid>
              <a:tr h="6282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Features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FET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aSc Timetable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Mimosa</a:t>
                      </a:r>
                      <a:endParaRPr/>
                    </a:p>
                  </a:txBody>
                  <a:tcPr/>
                </a:tc>
              </a:tr>
              <a:tr h="6908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Automatic/Manual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Fully automatic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Semi automatic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Both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Both</a:t>
                      </a:r>
                      <a:endParaRPr/>
                    </a:p>
                  </a:txBody>
                  <a:tcPr/>
                </a:tc>
              </a:tr>
              <a:tr h="8964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Platform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Windows,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GNU/Linux, 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MacOS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Windows,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GNU/Linux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MacOS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Windows,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GNU/Linux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MacOS</a:t>
                      </a:r>
                      <a:endParaRPr/>
                    </a:p>
                  </a:txBody>
                  <a:tcPr/>
                </a:tc>
              </a:tr>
              <a:tr h="5137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Import data files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Yes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Yes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Yes</a:t>
                      </a:r>
                      <a:endParaRPr/>
                    </a:p>
                  </a:txBody>
                  <a:tcPr/>
                </a:tc>
              </a:tr>
              <a:tr h="5137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Export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Html, csv,xml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Html,xml,csv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Html,xml,csv</a:t>
                      </a:r>
                      <a:endParaRPr/>
                    </a:p>
                  </a:txBody>
                  <a:tcPr/>
                </a:tc>
              </a:tr>
              <a:tr h="513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Open source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Yes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No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No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500040" y="785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Proposed Solution</a:t>
            </a:r>
            <a:endParaRPr/>
          </a:p>
        </p:txBody>
      </p:sp>
      <p:graphicFrame>
        <p:nvGraphicFramePr>
          <p:cNvPr id="146" name="Table 2"/>
          <p:cNvGraphicFramePr/>
          <p:nvPr/>
        </p:nvGraphicFramePr>
        <p:xfrm>
          <a:off x="857160" y="3000240"/>
          <a:ext cx="6711480" cy="2224800"/>
        </p:xfrm>
        <a:graphic>
          <a:graphicData uri="http://schemas.openxmlformats.org/drawingml/2006/table">
            <a:tbl>
              <a:tblPr/>
              <a:tblGrid>
                <a:gridCol w="3355920"/>
                <a:gridCol w="3355920"/>
              </a:tblGrid>
              <a:tr h="3708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Features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Proposed Solution</a:t>
                      </a:r>
                      <a:endParaRPr/>
                    </a:p>
                  </a:txBody>
                  <a:tcPr/>
                </a:tc>
              </a:tr>
              <a:tr h="3708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Automatic / Manual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Semi automated</a:t>
                      </a:r>
                      <a:endParaRPr/>
                    </a:p>
                  </a:txBody>
                  <a:tcPr/>
                </a:tc>
              </a:tr>
              <a:tr h="3708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Platform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Windows or GNU / Linux</a:t>
                      </a:r>
                      <a:endParaRPr/>
                    </a:p>
                  </a:txBody>
                  <a:tcPr/>
                </a:tc>
              </a:tr>
              <a:tr h="3708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Import data files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Yes</a:t>
                      </a:r>
                      <a:endParaRPr/>
                    </a:p>
                  </a:txBody>
                  <a:tcPr/>
                </a:tc>
              </a:tr>
              <a:tr h="3708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Export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Html, pdf, </a:t>
                      </a:r>
                      <a:r>
                        <a:rPr b="1"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ods</a:t>
                      </a:r>
                      <a:endParaRPr/>
                    </a:p>
                  </a:txBody>
                  <a:tcPr/>
                </a:tc>
              </a:tr>
              <a:tr h="3708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Open source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Yes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42960" y="128592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3600" strike="noStrike">
                <a:solidFill>
                  <a:srgbClr val="ebebeb"/>
                </a:solidFill>
                <a:latin typeface="Century Gothic"/>
              </a:rPr>
              <a:t>Features of proposed solution</a:t>
            </a:r>
            <a:r>
              <a:rPr b="1" lang="en-US" sz="4400" strike="noStrike">
                <a:solidFill>
                  <a:srgbClr val="ebebeb"/>
                </a:solidFill>
                <a:latin typeface="Century Gothic"/>
              </a:rPr>
              <a:t>
</a:t>
            </a:r>
            <a:endParaRPr/>
          </a:p>
        </p:txBody>
      </p:sp>
      <p:sp>
        <p:nvSpPr>
          <p:cNvPr id="148" name="TextShape 2"/>
          <p:cNvSpPr txBox="1"/>
          <p:nvPr/>
        </p:nvSpPr>
        <p:spPr>
          <a:xfrm>
            <a:off x="785880" y="2357280"/>
            <a:ext cx="671112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Quantification of constraints.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Semi-automated approach.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Dynamic checking of constraints.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Venue utilization statistics.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785880" y="1357200"/>
            <a:ext cx="671112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Data mapping and filtering.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User friendly GUI.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Open source.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Export in popular formats (</a:t>
            </a:r>
            <a:r>
              <a:rPr lang="en-US" sz="2000" strike="noStrike">
                <a:solidFill>
                  <a:srgbClr val="ffffff"/>
                </a:solidFill>
                <a:latin typeface="Comic Sans MS"/>
              </a:rPr>
              <a:t>ods, pdf, html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).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484560" y="452880"/>
            <a:ext cx="7054920" cy="10472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3600" strike="noStrike">
                <a:solidFill>
                  <a:srgbClr val="ebebeb"/>
                </a:solidFill>
                <a:latin typeface="Century Gothic"/>
              </a:rPr>
              <a:t>SYSTEM REQUIREMENTS</a:t>
            </a:r>
            <a:r>
              <a:rPr lang="en-US" sz="2800" strike="noStrike">
                <a:solidFill>
                  <a:srgbClr val="ebebeb"/>
                </a:solidFill>
                <a:latin typeface="Century Gothic"/>
              </a:rPr>
              <a:t>
</a:t>
            </a:r>
            <a:endParaRPr/>
          </a:p>
        </p:txBody>
      </p:sp>
      <p:sp>
        <p:nvSpPr>
          <p:cNvPr id="151" name="TextShape 2"/>
          <p:cNvSpPr txBox="1"/>
          <p:nvPr/>
        </p:nvSpPr>
        <p:spPr>
          <a:xfrm>
            <a:off x="357120" y="1785960"/>
            <a:ext cx="8357760" cy="42858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The minimum hardware requirements are same as that  of Python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Memory (RAM) : 512 MB of RAM required.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Hard disk space : minimum 1GB free space required.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Processor : Intel Pentium 4 or later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642960" y="1000080"/>
            <a:ext cx="7054920" cy="9997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2400" strike="noStrike">
                <a:solidFill>
                  <a:srgbClr val="ebebeb"/>
                </a:solidFill>
                <a:latin typeface="Century Gothic"/>
              </a:rPr>
              <a:t>The Minimum Software Requirements </a:t>
            </a: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
</a:t>
            </a:r>
            <a:endParaRPr/>
          </a:p>
        </p:txBody>
      </p:sp>
      <p:sp>
        <p:nvSpPr>
          <p:cNvPr id="153" name="TextShape 2"/>
          <p:cNvSpPr txBox="1"/>
          <p:nvPr/>
        </p:nvSpPr>
        <p:spPr>
          <a:xfrm>
            <a:off x="827640" y="2053080"/>
            <a:ext cx="671112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Operating System :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Windows or GNU / Linux 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Python 2.7 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Python modules </a:t>
            </a: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: wxPython, ezodf, pickle, pdfkit.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i="1" lang="en-US" sz="2000" strike="noStrike">
                <a:solidFill>
                  <a:srgbClr val="ffffff"/>
                </a:solidFill>
                <a:latin typeface="Comic Sans MS"/>
              </a:rPr>
              <a:t>wxWidgets.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</TotalTime>
  <Application>LibreOffice/4.4.6.3$Linux_X86_64 LibreOffice_project/40m0$Build-3</Application>
  <Paragraphs>152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2015-12-04T16:16:20Z</dcterms:created>
  <dc:creator>Windows User</dc:creator>
  <dc:language>en-IN</dc:language>
  <dcterms:modified xsi:type="dcterms:W3CDTF">2016-05-13T14:48:52Z</dcterms:modified>
  <cp:revision>76</cp:revision>
  <dc:title>TIME-TABLE MANAGEMENT SOFTWARE.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17</vt:i4>
  </property>
</Properties>
</file>